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8" r:id="rId2"/>
    <p:sldId id="268" r:id="rId3"/>
    <p:sldId id="273" r:id="rId4"/>
    <p:sldId id="272" r:id="rId5"/>
    <p:sldId id="274" r:id="rId6"/>
    <p:sldId id="27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hleen Petter" initials="K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6D4833BC-0F19-4284-B5FA-8444A8CECCD8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2A87A35B-B288-4A7E-8A87-C425D4AED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3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3F3B78A-06C1-492D-A156-826F73CF15B1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22CC421A-8EDE-4B7B-9380-AAD080AB1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46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C421A-8EDE-4B7B-9380-AAD080AB11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26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C421A-8EDE-4B7B-9380-AAD080AB11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2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C421A-8EDE-4B7B-9380-AAD080AB11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92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C421A-8EDE-4B7B-9380-AAD080AB11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97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C421A-8EDE-4B7B-9380-AAD080AB11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48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C421A-8EDE-4B7B-9380-AAD080AB11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38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100D-5FA3-4A3A-BF8E-01DF0E42F85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13F0-3CFF-4235-A07A-F7CC182FDD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07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128-DC81-4E8F-8EB7-68CFBADA3E0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13F0-3CFF-4235-A07A-F7CC182FDD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95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4DA43-7EC0-4975-A1BF-A80C1268AB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13F0-3CFF-4235-A07A-F7CC182FDD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38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BE8D-8CD5-4C2A-904B-E84EBD4FA9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13F0-3CFF-4235-A07A-F7CC182FDD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162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034F-841A-4292-A756-DB268EF198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13F0-3CFF-4235-A07A-F7CC182FDD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35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7D24C-6F65-4E5A-8F6B-6724740BD62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13F0-3CFF-4235-A07A-F7CC182FDD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29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4D2A-5102-48D3-B880-89EA38FB03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13F0-3CFF-4235-A07A-F7CC182FDD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291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67C58-00E9-472C-A1AD-8BC4617F6F5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13F0-3CFF-4235-A07A-F7CC182FDD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04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947E-37D7-4DAB-863C-2C02BF1A9E6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13F0-3CFF-4235-A07A-F7CC182FDD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35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1962-113F-467A-8E2F-EDBEA9274E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13F0-3CFF-4235-A07A-F7CC182FDD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84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61C8-1029-4F47-9DDD-32BF87E3E48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13F0-3CFF-4235-A07A-F7CC182FDD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094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82DD6-5F3F-4FFC-B33A-7071D0ACED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013F0-3CFF-4235-A07A-F7CC182FDD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0223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0" y="1219200"/>
            <a:ext cx="9144000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3881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4/05/09/2024-08821/conservation-and-landscape-health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hyperlink" Target="https://www.blm.gov/public-lands-ru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76200" y="1828800"/>
            <a:ext cx="9067800" cy="1295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chemeClr val="accent1"/>
                </a:solidFill>
              </a:rPr>
              <a:t>Public Lands Rule and the CCS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46233" y="3575886"/>
            <a:ext cx="506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July 31, 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9083" y="4572000"/>
            <a:ext cx="5181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SEP</a:t>
            </a:r>
          </a:p>
          <a:p>
            <a:pPr algn="ctr"/>
            <a:r>
              <a:rPr lang="en-US" sz="2000" dirty="0">
                <a:solidFill>
                  <a:prstClr val="black"/>
                </a:solidFill>
              </a:rPr>
              <a:t>Kathleen Steele, Program Manager</a:t>
            </a:r>
          </a:p>
          <a:p>
            <a:pPr algn="ctr"/>
            <a:r>
              <a:rPr lang="en-US" sz="2000" dirty="0">
                <a:solidFill>
                  <a:prstClr val="black"/>
                </a:solidFill>
              </a:rPr>
              <a:t>Cheyenne Acevedo, NDOW</a:t>
            </a:r>
          </a:p>
          <a:p>
            <a:pPr algn="ctr"/>
            <a:r>
              <a:rPr lang="en-US" sz="2000" dirty="0">
                <a:solidFill>
                  <a:prstClr val="black"/>
                </a:solidFill>
              </a:rPr>
              <a:t>Casey Adkins, NDF</a:t>
            </a:r>
          </a:p>
          <a:p>
            <a:pPr algn="ctr"/>
            <a:r>
              <a:rPr lang="en-US" sz="2000" dirty="0">
                <a:solidFill>
                  <a:prstClr val="black"/>
                </a:solidFill>
              </a:rPr>
              <a:t>Skyler Monaghan, NDA</a:t>
            </a:r>
          </a:p>
          <a:p>
            <a:pPr algn="ctr"/>
            <a:r>
              <a:rPr lang="en-US" sz="2000" dirty="0">
                <a:solidFill>
                  <a:prstClr val="black"/>
                </a:solidFill>
              </a:rPr>
              <a:t>Sarah Hale, NDSL</a:t>
            </a:r>
          </a:p>
          <a:p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82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2286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1F497D"/>
                </a:solidFill>
              </a:rPr>
              <a:t>Public Lands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2" y="1828800"/>
            <a:ext cx="2595282" cy="4286071"/>
          </a:xfrm>
        </p:spPr>
        <p:txBody>
          <a:bodyPr/>
          <a:lstStyle/>
          <a:p>
            <a:pPr marL="0" lvl="1" indent="0" algn="ctr">
              <a:buNone/>
            </a:pPr>
            <a:r>
              <a:rPr lang="en-US" sz="2400" dirty="0"/>
              <a:t>The Public Lands Rule delivers on the Bureau’s promise to sustain the health, diversity, and productivity of public lands for present and future generations.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63126D-5893-63B3-1F9A-978FD01508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6329" y="1446903"/>
            <a:ext cx="6595658" cy="47469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51291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2286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1F497D"/>
                </a:solidFill>
              </a:rPr>
              <a:t>New Opportunities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5CB5D74-64BB-E344-A18B-1258864093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100" y="1371600"/>
            <a:ext cx="8229600" cy="5334000"/>
          </a:xfrm>
        </p:spPr>
        <p:txBody>
          <a:bodyPr/>
          <a:lstStyle/>
          <a:p>
            <a:r>
              <a:rPr lang="en-US" sz="2400" dirty="0"/>
              <a:t>Conservation is now a commodity</a:t>
            </a:r>
          </a:p>
          <a:p>
            <a:r>
              <a:rPr lang="en-US" sz="2400" dirty="0"/>
              <a:t>Open to:</a:t>
            </a:r>
          </a:p>
          <a:p>
            <a:pPr lvl="1"/>
            <a:r>
              <a:rPr lang="en-US" sz="2000" dirty="0"/>
              <a:t>Public/Permittees</a:t>
            </a:r>
          </a:p>
          <a:p>
            <a:pPr lvl="1"/>
            <a:r>
              <a:rPr lang="en-US" sz="2000" dirty="0"/>
              <a:t>Mitigation/Conservation Banks</a:t>
            </a:r>
          </a:p>
          <a:p>
            <a:pPr lvl="1"/>
            <a:r>
              <a:rPr lang="en-US" sz="2000" dirty="0"/>
              <a:t>Conservation Districts</a:t>
            </a:r>
          </a:p>
          <a:p>
            <a:pPr lvl="1"/>
            <a:r>
              <a:rPr lang="en-US" sz="2000" dirty="0"/>
              <a:t>State Wildlife Agencies</a:t>
            </a:r>
          </a:p>
          <a:p>
            <a:r>
              <a:rPr lang="en-US" sz="2400" dirty="0"/>
              <a:t>States explicitly that restoration or mitigation leases would only be authorized if they do not conflict with existing authorizations</a:t>
            </a:r>
          </a:p>
          <a:p>
            <a:r>
              <a:rPr lang="en-US" sz="2400" dirty="0"/>
              <a:t>Leases do not override valid existing rights, privileges or preclude other, subsequent authorizations compatible with the lease</a:t>
            </a:r>
          </a:p>
          <a:p>
            <a:endParaRPr lang="en-US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/>
            <a:endParaRPr lang="en-US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8623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1100" y="2286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1F497D"/>
                </a:solidFill>
              </a:rPr>
              <a:t>Further Work is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100" y="1371600"/>
            <a:ext cx="8229600" cy="5334000"/>
          </a:xfrm>
        </p:spPr>
        <p:txBody>
          <a:bodyPr/>
          <a:lstStyle/>
          <a:p>
            <a:r>
              <a:rPr lang="en-US" dirty="0"/>
              <a:t>Implementation Guidance for BLM use still being created</a:t>
            </a:r>
          </a:p>
          <a:p>
            <a:r>
              <a:rPr lang="en-US" dirty="0"/>
              <a:t>Still in conversations with our Science Team to figure out how to implement with the CCS</a:t>
            </a:r>
          </a:p>
          <a:p>
            <a:pPr lvl="1"/>
            <a:r>
              <a:rPr lang="en-US" dirty="0"/>
              <a:t>Time Frame Concerns</a:t>
            </a:r>
          </a:p>
          <a:p>
            <a:pPr lvl="1"/>
            <a:r>
              <a:rPr lang="en-US" dirty="0"/>
              <a:t>Durability</a:t>
            </a:r>
          </a:p>
          <a:p>
            <a:pPr lvl="1"/>
            <a:r>
              <a:rPr lang="en-US" dirty="0"/>
              <a:t>Land Health Standard Requirements</a:t>
            </a:r>
          </a:p>
          <a:p>
            <a:pPr lvl="2"/>
            <a:r>
              <a:rPr lang="en-US" dirty="0"/>
              <a:t>Land Health Standards at minimum must be met before a lease can be authorized</a:t>
            </a:r>
          </a:p>
          <a:p>
            <a:pPr lvl="1"/>
            <a:endParaRPr lang="en-US" dirty="0"/>
          </a:p>
          <a:p>
            <a:endParaRPr lang="en-US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/>
            <a:endParaRPr lang="en-US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8327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1100" y="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1F497D"/>
                </a:solidFill>
              </a:rPr>
              <a:t>Criteria for Land Transactions to Benefit Conservation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100" y="1371600"/>
            <a:ext cx="8229600" cy="5334000"/>
          </a:xfrm>
        </p:spPr>
        <p:txBody>
          <a:bodyPr/>
          <a:lstStyle/>
          <a:p>
            <a:r>
              <a:rPr lang="en-US" dirty="0"/>
              <a:t>Federal Land Transaction Facilitation Act (FLTFA)</a:t>
            </a:r>
          </a:p>
          <a:p>
            <a:pPr lvl="1"/>
            <a:r>
              <a:rPr lang="en-US" dirty="0"/>
              <a:t>Created in 2000, reauthorized in 2018 for perpetuity</a:t>
            </a:r>
          </a:p>
          <a:p>
            <a:pPr lvl="1"/>
            <a:r>
              <a:rPr lang="en-US" dirty="0"/>
              <a:t>The BLM can purchase or exchange land for accessibility to other public lands and consolidation of checkerboarded areas</a:t>
            </a:r>
          </a:p>
          <a:p>
            <a:pPr lvl="1"/>
            <a:r>
              <a:rPr lang="en-US" dirty="0"/>
              <a:t>Article mentioned just emphasizing that land </a:t>
            </a:r>
            <a:r>
              <a:rPr lang="en-US"/>
              <a:t>can also </a:t>
            </a:r>
            <a:r>
              <a:rPr lang="en-US" dirty="0"/>
              <a:t>be purchased by the federal government for conservation purposes</a:t>
            </a:r>
          </a:p>
          <a:p>
            <a:endParaRPr lang="en-US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/>
            <a:endParaRPr lang="en-US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9935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3442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1F497D"/>
                </a:solidFill>
              </a:rPr>
              <a:t>More Information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87D38F2-1FD5-BDD1-BAC7-D2FE985C07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100" y="1371600"/>
            <a:ext cx="8305800" cy="5334000"/>
          </a:xfrm>
        </p:spPr>
        <p:txBody>
          <a:bodyPr/>
          <a:lstStyle/>
          <a:p>
            <a:r>
              <a:rPr lang="en-US" dirty="0"/>
              <a:t>Actual Rule: </a:t>
            </a:r>
          </a:p>
          <a:p>
            <a:pPr lvl="1"/>
            <a:r>
              <a:rPr lang="en-US" sz="1800" dirty="0">
                <a:hlinkClick r:id="rId3"/>
              </a:rPr>
              <a:t>https://www.ecfr.gov/current/title-43/subtitle-B/chapter-II/subchapter-F/part-6100</a:t>
            </a:r>
          </a:p>
          <a:p>
            <a:pPr lvl="1"/>
            <a:r>
              <a:rPr lang="en-US" sz="1800" dirty="0">
                <a:hlinkClick r:id="rId3"/>
              </a:rPr>
              <a:t>https://www.ecfr.gov/current/title-43/subtitle-B/chapter-II/subchapter-F/part-1600</a:t>
            </a:r>
          </a:p>
          <a:p>
            <a:pPr lvl="1"/>
            <a:r>
              <a:rPr lang="en-US" sz="1800" dirty="0"/>
              <a:t>Preamble/summary:</a:t>
            </a:r>
            <a:r>
              <a:rPr lang="en-US" sz="1800" dirty="0">
                <a:hlinkClick r:id="rId3"/>
              </a:rPr>
              <a:t> https://www.federalregister.gov/documents/2024/05/09/2024-08821/conservation-and-landscape-health</a:t>
            </a:r>
            <a:r>
              <a:rPr lang="en-US" sz="1800" dirty="0"/>
              <a:t> 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r>
              <a:rPr lang="en-US" dirty="0"/>
              <a:t>Website:</a:t>
            </a:r>
          </a:p>
          <a:p>
            <a:pPr marL="744538" lvl="1">
              <a:tabLst>
                <a:tab pos="3827463" algn="l"/>
                <a:tab pos="6570663" algn="l"/>
                <a:tab pos="8059738" algn="l"/>
              </a:tabLst>
            </a:pPr>
            <a:r>
              <a:rPr lang="en-US" sz="1800" dirty="0">
                <a:hlinkClick r:id="rId4"/>
              </a:rPr>
              <a:t>https://www.blm.gov/public-lands-rule</a:t>
            </a:r>
            <a:r>
              <a:rPr lang="en-US" sz="1800" dirty="0"/>
              <a:t> </a:t>
            </a:r>
          </a:p>
          <a:p>
            <a:endParaRPr lang="en-US" sz="2400" dirty="0"/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237C90-DD10-AC47-D67D-328750D3CD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9328" y="3971365"/>
            <a:ext cx="4027081" cy="2886635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C3ADD10-1A8C-E0D4-66E1-B3D47AB7ED01}"/>
              </a:ext>
            </a:extLst>
          </p:cNvPr>
          <p:cNvSpPr txBox="1">
            <a:spLocks/>
          </p:cNvSpPr>
          <p:nvPr/>
        </p:nvSpPr>
        <p:spPr>
          <a:xfrm>
            <a:off x="419100" y="3572435"/>
            <a:ext cx="3695700" cy="3124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01638525"/>
      </p:ext>
    </p:extLst>
  </p:cSld>
  <p:clrMapOvr>
    <a:masterClrMapping/>
  </p:clrMapOvr>
</p:sld>
</file>

<file path=ppt/theme/theme1.xml><?xml version="1.0" encoding="utf-8"?>
<a:theme xmlns:a="http://schemas.openxmlformats.org/drawingml/2006/main" name="SEP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5586</TotalTime>
  <Words>308</Words>
  <Application>Microsoft Office PowerPoint</Application>
  <PresentationFormat>On-screen Show (4:3)</PresentationFormat>
  <Paragraphs>51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Arial</vt:lpstr>
      <vt:lpstr>Calibri</vt:lpstr>
      <vt:lpstr>SEP PPT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Review Group Meeting</dc:title>
  <dc:creator>Katie Andrle</dc:creator>
  <cp:lastModifiedBy>Kathleen Steele</cp:lastModifiedBy>
  <cp:revision>145</cp:revision>
  <cp:lastPrinted>2024-04-10T22:16:57Z</cp:lastPrinted>
  <dcterms:created xsi:type="dcterms:W3CDTF">2006-08-16T00:00:00Z</dcterms:created>
  <dcterms:modified xsi:type="dcterms:W3CDTF">2024-07-16T21:35:56Z</dcterms:modified>
</cp:coreProperties>
</file>